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C1C8316-04D2-45C6-BB73-CFF201F19C0A}">
          <p14:sldIdLst>
            <p14:sldId id="3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B2B2B2"/>
    <a:srgbClr val="969696"/>
    <a:srgbClr val="003399"/>
    <a:srgbClr val="006699"/>
    <a:srgbClr val="336699"/>
    <a:srgbClr val="3366CC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3781" autoAdjust="0"/>
  </p:normalViewPr>
  <p:slideViewPr>
    <p:cSldViewPr snapToGrid="0">
      <p:cViewPr varScale="1">
        <p:scale>
          <a:sx n="108" d="100"/>
          <a:sy n="108" d="100"/>
        </p:scale>
        <p:origin x="84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05D5AC-7CEB-412E-9438-6BC880639DB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6C68FF-6A42-4DEA-B102-F3C7BB4B7865}">
      <dgm:prSet phldrT="[Текст]"/>
      <dgm:spPr/>
      <dgm:t>
        <a:bodyPr/>
        <a:lstStyle/>
        <a:p>
          <a:r>
            <a:rPr lang="ru-RU" dirty="0" smtClean="0"/>
            <a:t>По защите ВКР</a:t>
          </a:r>
          <a:endParaRPr lang="ru-RU" dirty="0"/>
        </a:p>
      </dgm:t>
    </dgm:pt>
    <dgm:pt modelId="{2C2EDC8F-99B5-40FA-97F2-3EB11021D46A}" type="parTrans" cxnId="{C483169C-6924-4BC7-9F6C-3F4539984DE7}">
      <dgm:prSet/>
      <dgm:spPr/>
      <dgm:t>
        <a:bodyPr/>
        <a:lstStyle/>
        <a:p>
          <a:endParaRPr lang="ru-RU"/>
        </a:p>
      </dgm:t>
    </dgm:pt>
    <dgm:pt modelId="{743045DE-0653-4284-B0EC-59556C7438FB}" type="sibTrans" cxnId="{C483169C-6924-4BC7-9F6C-3F4539984DE7}">
      <dgm:prSet/>
      <dgm:spPr/>
      <dgm:t>
        <a:bodyPr/>
        <a:lstStyle/>
        <a:p>
          <a:endParaRPr lang="ru-RU"/>
        </a:p>
      </dgm:t>
    </dgm:pt>
    <dgm:pt modelId="{ADB91106-80A5-462A-96AF-261227C56BAB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Не подается апелляция </a:t>
          </a:r>
          <a:r>
            <a:rPr lang="ru-RU" sz="1600" dirty="0" smtClean="0"/>
            <a:t>на результат (оценку) защиты ВКР</a:t>
          </a:r>
          <a:endParaRPr lang="ru-RU" sz="1600" dirty="0"/>
        </a:p>
      </dgm:t>
    </dgm:pt>
    <dgm:pt modelId="{CC11BEE9-C34C-4DB5-874D-EF672F2E6C43}" type="parTrans" cxnId="{B135C0D6-2B11-4D73-8E34-343DDA54066D}">
      <dgm:prSet/>
      <dgm:spPr/>
      <dgm:t>
        <a:bodyPr/>
        <a:lstStyle/>
        <a:p>
          <a:endParaRPr lang="ru-RU"/>
        </a:p>
      </dgm:t>
    </dgm:pt>
    <dgm:pt modelId="{C7733373-E1B2-43E4-8714-D6D98F05E326}" type="sibTrans" cxnId="{B135C0D6-2B11-4D73-8E34-343DDA54066D}">
      <dgm:prSet/>
      <dgm:spPr/>
      <dgm:t>
        <a:bodyPr/>
        <a:lstStyle/>
        <a:p>
          <a:endParaRPr lang="ru-RU"/>
        </a:p>
      </dgm:t>
    </dgm:pt>
    <dgm:pt modelId="{58C07D56-76C6-478D-945C-B20A4D3A9FA5}">
      <dgm:prSet phldrT="[Текст]"/>
      <dgm:spPr/>
      <dgm:t>
        <a:bodyPr/>
        <a:lstStyle/>
        <a:p>
          <a:r>
            <a:rPr lang="ru-RU" dirty="0" smtClean="0"/>
            <a:t>При сдаче </a:t>
          </a:r>
          <a:r>
            <a:rPr lang="ru-RU" dirty="0" smtClean="0"/>
            <a:t>государственного </a:t>
          </a:r>
          <a:r>
            <a:rPr lang="ru-RU" dirty="0" smtClean="0"/>
            <a:t>экзамена</a:t>
          </a:r>
          <a:endParaRPr lang="ru-RU" dirty="0"/>
        </a:p>
      </dgm:t>
    </dgm:pt>
    <dgm:pt modelId="{AD93E073-1733-4241-B655-1064ACDC70B7}" type="parTrans" cxnId="{AFFC70E3-FCD7-4258-9167-9F96E7BA3AE2}">
      <dgm:prSet/>
      <dgm:spPr/>
      <dgm:t>
        <a:bodyPr/>
        <a:lstStyle/>
        <a:p>
          <a:endParaRPr lang="ru-RU"/>
        </a:p>
      </dgm:t>
    </dgm:pt>
    <dgm:pt modelId="{BF7F4942-123E-4878-832A-BEC110F9DE91}" type="sibTrans" cxnId="{AFFC70E3-FCD7-4258-9167-9F96E7BA3AE2}">
      <dgm:prSet/>
      <dgm:spPr/>
      <dgm:t>
        <a:bodyPr/>
        <a:lstStyle/>
        <a:p>
          <a:endParaRPr lang="ru-RU"/>
        </a:p>
      </dgm:t>
    </dgm:pt>
    <dgm:pt modelId="{595E823D-00F1-414D-87D1-8C58035045A9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Обучающийся имеет право подать в апелляционную комиссию письменную апелляцию о </a:t>
          </a:r>
          <a:r>
            <a:rPr lang="ru-RU" sz="1400" dirty="0" smtClean="0">
              <a:solidFill>
                <a:srgbClr val="FF0000"/>
              </a:solidFill>
            </a:rPr>
            <a:t>несогласии с</a:t>
          </a:r>
          <a:r>
            <a:rPr lang="ru-RU" sz="1400" dirty="0" smtClean="0"/>
            <a:t> </a:t>
          </a:r>
          <a:r>
            <a:rPr lang="ru-RU" sz="1400" dirty="0" smtClean="0">
              <a:solidFill>
                <a:srgbClr val="FF0000"/>
              </a:solidFill>
            </a:rPr>
            <a:t>результатами</a:t>
          </a:r>
          <a:r>
            <a:rPr lang="ru-RU" sz="1400" dirty="0" smtClean="0"/>
            <a:t> государственного экзамена</a:t>
          </a:r>
          <a:endParaRPr lang="ru-RU" sz="1400" dirty="0"/>
        </a:p>
      </dgm:t>
    </dgm:pt>
    <dgm:pt modelId="{760348A5-5604-408A-8F01-076C0885AEAF}" type="parTrans" cxnId="{8538BDFD-3A4E-4ED2-8609-1BBB7F6987C1}">
      <dgm:prSet/>
      <dgm:spPr/>
      <dgm:t>
        <a:bodyPr/>
        <a:lstStyle/>
        <a:p>
          <a:endParaRPr lang="ru-RU"/>
        </a:p>
      </dgm:t>
    </dgm:pt>
    <dgm:pt modelId="{0159DF2E-D994-4D57-BDC7-72548AEA2BF7}" type="sibTrans" cxnId="{8538BDFD-3A4E-4ED2-8609-1BBB7F6987C1}">
      <dgm:prSet/>
      <dgm:spPr/>
      <dgm:t>
        <a:bodyPr/>
        <a:lstStyle/>
        <a:p>
          <a:endParaRPr lang="ru-RU"/>
        </a:p>
      </dgm:t>
    </dgm:pt>
    <dgm:pt modelId="{5B862D9E-A798-4A45-A74D-F299547BD013}">
      <dgm:prSet custT="1"/>
      <dgm:spPr/>
      <dgm:t>
        <a:bodyPr/>
        <a:lstStyle/>
        <a:p>
          <a:r>
            <a:rPr lang="ru-RU" sz="1600" dirty="0" smtClean="0"/>
            <a:t>Обучающийся имеет право подать в апелляционную комиссию письменную апелляцию </a:t>
          </a:r>
          <a:r>
            <a:rPr lang="ru-RU" sz="1600" dirty="0" smtClean="0">
              <a:solidFill>
                <a:srgbClr val="FF0000"/>
              </a:solidFill>
            </a:rPr>
            <a:t>о нарушении</a:t>
          </a:r>
          <a:r>
            <a:rPr lang="ru-RU" sz="1600" dirty="0" smtClean="0"/>
            <a:t>, по его мнению, установленной </a:t>
          </a:r>
          <a:r>
            <a:rPr lang="ru-RU" sz="1600" dirty="0" smtClean="0">
              <a:solidFill>
                <a:srgbClr val="FF0000"/>
              </a:solidFill>
            </a:rPr>
            <a:t>процедуры защиты ВКР</a:t>
          </a:r>
          <a:endParaRPr lang="ru-RU" sz="1600" dirty="0">
            <a:solidFill>
              <a:srgbClr val="FF0000"/>
            </a:solidFill>
          </a:endParaRPr>
        </a:p>
      </dgm:t>
    </dgm:pt>
    <dgm:pt modelId="{4E2B05BB-65DD-4C23-B349-5F86EB27E72D}" type="parTrans" cxnId="{98C5E173-9523-4292-8086-1E375461FD5B}">
      <dgm:prSet/>
      <dgm:spPr/>
      <dgm:t>
        <a:bodyPr/>
        <a:lstStyle/>
        <a:p>
          <a:endParaRPr lang="ru-RU"/>
        </a:p>
      </dgm:t>
    </dgm:pt>
    <dgm:pt modelId="{5E6CF6E9-0577-476C-A7A6-CE22ED964E27}" type="sibTrans" cxnId="{98C5E173-9523-4292-8086-1E375461FD5B}">
      <dgm:prSet/>
      <dgm:spPr/>
      <dgm:t>
        <a:bodyPr/>
        <a:lstStyle/>
        <a:p>
          <a:endParaRPr lang="ru-RU"/>
        </a:p>
      </dgm:t>
    </dgm:pt>
    <dgm:pt modelId="{B5A0AF18-D199-45E0-B645-4B465C2617E6}">
      <dgm:prSet custT="1"/>
      <dgm:spPr/>
      <dgm:t>
        <a:bodyPr/>
        <a:lstStyle/>
        <a:p>
          <a:r>
            <a:rPr lang="ru-RU" sz="1400" dirty="0" smtClean="0"/>
            <a:t>Обучающийся имеет право подать в апелляционную комиссию письменную апелляцию о нарушении, по его мнению, установленной </a:t>
          </a:r>
          <a:r>
            <a:rPr lang="ru-RU" sz="1400" dirty="0" smtClean="0">
              <a:solidFill>
                <a:srgbClr val="FF0000"/>
              </a:solidFill>
            </a:rPr>
            <a:t>процедуры проведения государственного экзамена</a:t>
          </a:r>
          <a:endParaRPr lang="ru-RU" sz="1400" dirty="0">
            <a:solidFill>
              <a:srgbClr val="FF0000"/>
            </a:solidFill>
          </a:endParaRPr>
        </a:p>
      </dgm:t>
    </dgm:pt>
    <dgm:pt modelId="{670E4F3D-65FE-40F3-8CD2-61DC13E09A8D}" type="parTrans" cxnId="{E9652D7C-14AC-4DF0-AF68-356CE1370068}">
      <dgm:prSet/>
      <dgm:spPr/>
      <dgm:t>
        <a:bodyPr/>
        <a:lstStyle/>
        <a:p>
          <a:endParaRPr lang="ru-RU"/>
        </a:p>
      </dgm:t>
    </dgm:pt>
    <dgm:pt modelId="{7B81AAD5-34D0-4C1E-8AFA-1E51640C0619}" type="sibTrans" cxnId="{E9652D7C-14AC-4DF0-AF68-356CE1370068}">
      <dgm:prSet/>
      <dgm:spPr/>
      <dgm:t>
        <a:bodyPr/>
        <a:lstStyle/>
        <a:p>
          <a:endParaRPr lang="ru-RU"/>
        </a:p>
      </dgm:t>
    </dgm:pt>
    <dgm:pt modelId="{932BED1A-9AB0-4E65-9095-50740DAA1007}" type="pres">
      <dgm:prSet presAssocID="{E705D5AC-7CEB-412E-9438-6BC880639D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04B5D4-D7B5-421B-8D91-09A7A3A81BE6}" type="pres">
      <dgm:prSet presAssocID="{C66C68FF-6A42-4DEA-B102-F3C7BB4B7865}" presName="vertFlow" presStyleCnt="0"/>
      <dgm:spPr/>
    </dgm:pt>
    <dgm:pt modelId="{7F2543D5-6D10-4777-BB99-6701E3E942DF}" type="pres">
      <dgm:prSet presAssocID="{C66C68FF-6A42-4DEA-B102-F3C7BB4B7865}" presName="header" presStyleLbl="node1" presStyleIdx="0" presStyleCnt="2" custScaleX="113435" custLinFactNeighborX="-2104" custLinFactNeighborY="-16439"/>
      <dgm:spPr/>
      <dgm:t>
        <a:bodyPr/>
        <a:lstStyle/>
        <a:p>
          <a:endParaRPr lang="ru-RU"/>
        </a:p>
      </dgm:t>
    </dgm:pt>
    <dgm:pt modelId="{430E0BC8-47FC-48C5-BEE8-A4F15DA7A199}" type="pres">
      <dgm:prSet presAssocID="{4E2B05BB-65DD-4C23-B349-5F86EB27E72D}" presName="parTrans" presStyleLbl="sibTrans2D1" presStyleIdx="0" presStyleCnt="4"/>
      <dgm:spPr/>
      <dgm:t>
        <a:bodyPr/>
        <a:lstStyle/>
        <a:p>
          <a:endParaRPr lang="ru-RU"/>
        </a:p>
      </dgm:t>
    </dgm:pt>
    <dgm:pt modelId="{4EE8248C-29F0-4ACD-9AEE-7377BD0535BC}" type="pres">
      <dgm:prSet presAssocID="{5B862D9E-A798-4A45-A74D-F299547BD013}" presName="child" presStyleLbl="alignAccFollowNode1" presStyleIdx="0" presStyleCnt="4" custScaleX="109980" custScaleY="240475" custLinFactNeighborX="-2653" custLinFactNeighborY="45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45E8F-0361-4217-A2FE-5F0AB2356B64}" type="pres">
      <dgm:prSet presAssocID="{5E6CF6E9-0577-476C-A7A6-CE22ED964E2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80960A40-E022-4DFF-B838-979F87E9CE12}" type="pres">
      <dgm:prSet presAssocID="{ADB91106-80A5-462A-96AF-261227C56BAB}" presName="child" presStyleLbl="alignAccFollowNode1" presStyleIdx="1" presStyleCnt="4" custScaleX="107461" custScaleY="170393" custLinFactNeighborX="-3903" custLinFactNeighborY="103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B5441-A01D-4946-99BB-A9B2FEB343FA}" type="pres">
      <dgm:prSet presAssocID="{C66C68FF-6A42-4DEA-B102-F3C7BB4B7865}" presName="hSp" presStyleCnt="0"/>
      <dgm:spPr/>
    </dgm:pt>
    <dgm:pt modelId="{0D077742-B3A0-4DEC-95AB-34F394FF90C6}" type="pres">
      <dgm:prSet presAssocID="{58C07D56-76C6-478D-945C-B20A4D3A9FA5}" presName="vertFlow" presStyleCnt="0"/>
      <dgm:spPr/>
    </dgm:pt>
    <dgm:pt modelId="{CD35730E-26A4-4B3D-BD08-C28C60A79C92}" type="pres">
      <dgm:prSet presAssocID="{58C07D56-76C6-478D-945C-B20A4D3A9FA5}" presName="header" presStyleLbl="node1" presStyleIdx="1" presStyleCnt="2" custScaleX="104959"/>
      <dgm:spPr/>
      <dgm:t>
        <a:bodyPr/>
        <a:lstStyle/>
        <a:p>
          <a:endParaRPr lang="ru-RU"/>
        </a:p>
      </dgm:t>
    </dgm:pt>
    <dgm:pt modelId="{9200ED9D-D8FB-436A-A7B4-57CA24254509}" type="pres">
      <dgm:prSet presAssocID="{670E4F3D-65FE-40F3-8CD2-61DC13E09A8D}" presName="parTrans" presStyleLbl="sibTrans2D1" presStyleIdx="2" presStyleCnt="4"/>
      <dgm:spPr/>
      <dgm:t>
        <a:bodyPr/>
        <a:lstStyle/>
        <a:p>
          <a:endParaRPr lang="ru-RU"/>
        </a:p>
      </dgm:t>
    </dgm:pt>
    <dgm:pt modelId="{49260113-25F2-40A1-BEE8-E893A4B86EF8}" type="pres">
      <dgm:prSet presAssocID="{B5A0AF18-D199-45E0-B645-4B465C2617E6}" presName="child" presStyleLbl="alignAccFollowNode1" presStyleIdx="2" presStyleCnt="4" custScaleX="108088" custScaleY="2538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DB193-C06E-4EA8-8AD7-7343C2F59002}" type="pres">
      <dgm:prSet presAssocID="{7B81AAD5-34D0-4C1E-8AFA-1E51640C0619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99B79A1-E32F-415C-BF00-4AADAD7FC522}" type="pres">
      <dgm:prSet presAssocID="{595E823D-00F1-414D-87D1-8C58035045A9}" presName="child" presStyleLbl="alignAccFollowNode1" presStyleIdx="3" presStyleCnt="4" custScaleX="105251" custScaleY="1507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7550ED-CAA6-478D-9EED-141E375A2CB5}" type="presOf" srcId="{7B81AAD5-34D0-4C1E-8AFA-1E51640C0619}" destId="{6B4DB193-C06E-4EA8-8AD7-7343C2F59002}" srcOrd="0" destOrd="0" presId="urn:microsoft.com/office/officeart/2005/8/layout/lProcess1"/>
    <dgm:cxn modelId="{B135C0D6-2B11-4D73-8E34-343DDA54066D}" srcId="{C66C68FF-6A42-4DEA-B102-F3C7BB4B7865}" destId="{ADB91106-80A5-462A-96AF-261227C56BAB}" srcOrd="1" destOrd="0" parTransId="{CC11BEE9-C34C-4DB5-874D-EF672F2E6C43}" sibTransId="{C7733373-E1B2-43E4-8714-D6D98F05E326}"/>
    <dgm:cxn modelId="{8D0AB803-7F2A-4B50-8097-FBD59E4FE7C0}" type="presOf" srcId="{C66C68FF-6A42-4DEA-B102-F3C7BB4B7865}" destId="{7F2543D5-6D10-4777-BB99-6701E3E942DF}" srcOrd="0" destOrd="0" presId="urn:microsoft.com/office/officeart/2005/8/layout/lProcess1"/>
    <dgm:cxn modelId="{98C5E173-9523-4292-8086-1E375461FD5B}" srcId="{C66C68FF-6A42-4DEA-B102-F3C7BB4B7865}" destId="{5B862D9E-A798-4A45-A74D-F299547BD013}" srcOrd="0" destOrd="0" parTransId="{4E2B05BB-65DD-4C23-B349-5F86EB27E72D}" sibTransId="{5E6CF6E9-0577-476C-A7A6-CE22ED964E27}"/>
    <dgm:cxn modelId="{5F72A85D-D2BA-4EE2-8EB5-E8ABB67E345F}" type="presOf" srcId="{B5A0AF18-D199-45E0-B645-4B465C2617E6}" destId="{49260113-25F2-40A1-BEE8-E893A4B86EF8}" srcOrd="0" destOrd="0" presId="urn:microsoft.com/office/officeart/2005/8/layout/lProcess1"/>
    <dgm:cxn modelId="{C483169C-6924-4BC7-9F6C-3F4539984DE7}" srcId="{E705D5AC-7CEB-412E-9438-6BC880639DBF}" destId="{C66C68FF-6A42-4DEA-B102-F3C7BB4B7865}" srcOrd="0" destOrd="0" parTransId="{2C2EDC8F-99B5-40FA-97F2-3EB11021D46A}" sibTransId="{743045DE-0653-4284-B0EC-59556C7438FB}"/>
    <dgm:cxn modelId="{0ECBA06C-1AA6-4DF4-86CC-FF6FE27B5932}" type="presOf" srcId="{E705D5AC-7CEB-412E-9438-6BC880639DBF}" destId="{932BED1A-9AB0-4E65-9095-50740DAA1007}" srcOrd="0" destOrd="0" presId="urn:microsoft.com/office/officeart/2005/8/layout/lProcess1"/>
    <dgm:cxn modelId="{C14F157D-1F85-4F03-B565-AA0039DD660E}" type="presOf" srcId="{4E2B05BB-65DD-4C23-B349-5F86EB27E72D}" destId="{430E0BC8-47FC-48C5-BEE8-A4F15DA7A199}" srcOrd="0" destOrd="0" presId="urn:microsoft.com/office/officeart/2005/8/layout/lProcess1"/>
    <dgm:cxn modelId="{FE1CFDD0-F309-47CD-809E-1343A3942B19}" type="presOf" srcId="{58C07D56-76C6-478D-945C-B20A4D3A9FA5}" destId="{CD35730E-26A4-4B3D-BD08-C28C60A79C92}" srcOrd="0" destOrd="0" presId="urn:microsoft.com/office/officeart/2005/8/layout/lProcess1"/>
    <dgm:cxn modelId="{5191F18B-2C82-4111-AE89-F023CF9CB708}" type="presOf" srcId="{5B862D9E-A798-4A45-A74D-F299547BD013}" destId="{4EE8248C-29F0-4ACD-9AEE-7377BD0535BC}" srcOrd="0" destOrd="0" presId="urn:microsoft.com/office/officeart/2005/8/layout/lProcess1"/>
    <dgm:cxn modelId="{CF2983E1-1958-4499-85A9-2672F07CB121}" type="presOf" srcId="{ADB91106-80A5-462A-96AF-261227C56BAB}" destId="{80960A40-E022-4DFF-B838-979F87E9CE12}" srcOrd="0" destOrd="0" presId="urn:microsoft.com/office/officeart/2005/8/layout/lProcess1"/>
    <dgm:cxn modelId="{8538BDFD-3A4E-4ED2-8609-1BBB7F6987C1}" srcId="{58C07D56-76C6-478D-945C-B20A4D3A9FA5}" destId="{595E823D-00F1-414D-87D1-8C58035045A9}" srcOrd="1" destOrd="0" parTransId="{760348A5-5604-408A-8F01-076C0885AEAF}" sibTransId="{0159DF2E-D994-4D57-BDC7-72548AEA2BF7}"/>
    <dgm:cxn modelId="{A7A580B6-F17B-4E03-85B2-2B031AA69CF9}" type="presOf" srcId="{595E823D-00F1-414D-87D1-8C58035045A9}" destId="{E99B79A1-E32F-415C-BF00-4AADAD7FC522}" srcOrd="0" destOrd="0" presId="urn:microsoft.com/office/officeart/2005/8/layout/lProcess1"/>
    <dgm:cxn modelId="{F32778A1-525E-4888-920D-01EDD86C4E08}" type="presOf" srcId="{5E6CF6E9-0577-476C-A7A6-CE22ED964E27}" destId="{15A45E8F-0361-4217-A2FE-5F0AB2356B64}" srcOrd="0" destOrd="0" presId="urn:microsoft.com/office/officeart/2005/8/layout/lProcess1"/>
    <dgm:cxn modelId="{83170868-654D-4D0D-A507-69DCDA19E97C}" type="presOf" srcId="{670E4F3D-65FE-40F3-8CD2-61DC13E09A8D}" destId="{9200ED9D-D8FB-436A-A7B4-57CA24254509}" srcOrd="0" destOrd="0" presId="urn:microsoft.com/office/officeart/2005/8/layout/lProcess1"/>
    <dgm:cxn modelId="{E9652D7C-14AC-4DF0-AF68-356CE1370068}" srcId="{58C07D56-76C6-478D-945C-B20A4D3A9FA5}" destId="{B5A0AF18-D199-45E0-B645-4B465C2617E6}" srcOrd="0" destOrd="0" parTransId="{670E4F3D-65FE-40F3-8CD2-61DC13E09A8D}" sibTransId="{7B81AAD5-34D0-4C1E-8AFA-1E51640C0619}"/>
    <dgm:cxn modelId="{AFFC70E3-FCD7-4258-9167-9F96E7BA3AE2}" srcId="{E705D5AC-7CEB-412E-9438-6BC880639DBF}" destId="{58C07D56-76C6-478D-945C-B20A4D3A9FA5}" srcOrd="1" destOrd="0" parTransId="{AD93E073-1733-4241-B655-1064ACDC70B7}" sibTransId="{BF7F4942-123E-4878-832A-BEC110F9DE91}"/>
    <dgm:cxn modelId="{26A5F2BF-2E14-47F3-9F23-92FA949BA536}" type="presParOf" srcId="{932BED1A-9AB0-4E65-9095-50740DAA1007}" destId="{8F04B5D4-D7B5-421B-8D91-09A7A3A81BE6}" srcOrd="0" destOrd="0" presId="urn:microsoft.com/office/officeart/2005/8/layout/lProcess1"/>
    <dgm:cxn modelId="{A08CADB8-0678-4F2B-A40F-C2D46AF351D9}" type="presParOf" srcId="{8F04B5D4-D7B5-421B-8D91-09A7A3A81BE6}" destId="{7F2543D5-6D10-4777-BB99-6701E3E942DF}" srcOrd="0" destOrd="0" presId="urn:microsoft.com/office/officeart/2005/8/layout/lProcess1"/>
    <dgm:cxn modelId="{7A6B02C1-AC74-4CBA-8E4B-1E4C67D93FA2}" type="presParOf" srcId="{8F04B5D4-D7B5-421B-8D91-09A7A3A81BE6}" destId="{430E0BC8-47FC-48C5-BEE8-A4F15DA7A199}" srcOrd="1" destOrd="0" presId="urn:microsoft.com/office/officeart/2005/8/layout/lProcess1"/>
    <dgm:cxn modelId="{3267C81A-BD96-40EF-9742-014F78FE70E0}" type="presParOf" srcId="{8F04B5D4-D7B5-421B-8D91-09A7A3A81BE6}" destId="{4EE8248C-29F0-4ACD-9AEE-7377BD0535BC}" srcOrd="2" destOrd="0" presId="urn:microsoft.com/office/officeart/2005/8/layout/lProcess1"/>
    <dgm:cxn modelId="{70D3260D-F9E3-4CA0-89FF-E1FD04E158C3}" type="presParOf" srcId="{8F04B5D4-D7B5-421B-8D91-09A7A3A81BE6}" destId="{15A45E8F-0361-4217-A2FE-5F0AB2356B64}" srcOrd="3" destOrd="0" presId="urn:microsoft.com/office/officeart/2005/8/layout/lProcess1"/>
    <dgm:cxn modelId="{3F399704-7690-49F0-A959-96F0806E0ACF}" type="presParOf" srcId="{8F04B5D4-D7B5-421B-8D91-09A7A3A81BE6}" destId="{80960A40-E022-4DFF-B838-979F87E9CE12}" srcOrd="4" destOrd="0" presId="urn:microsoft.com/office/officeart/2005/8/layout/lProcess1"/>
    <dgm:cxn modelId="{CAF29B05-166E-4D18-BC61-3380734F1253}" type="presParOf" srcId="{932BED1A-9AB0-4E65-9095-50740DAA1007}" destId="{FE8B5441-A01D-4946-99BB-A9B2FEB343FA}" srcOrd="1" destOrd="0" presId="urn:microsoft.com/office/officeart/2005/8/layout/lProcess1"/>
    <dgm:cxn modelId="{A2337C24-7824-4200-8527-47757C97CC10}" type="presParOf" srcId="{932BED1A-9AB0-4E65-9095-50740DAA1007}" destId="{0D077742-B3A0-4DEC-95AB-34F394FF90C6}" srcOrd="2" destOrd="0" presId="urn:microsoft.com/office/officeart/2005/8/layout/lProcess1"/>
    <dgm:cxn modelId="{EEE6D4D9-ACCC-4D9A-AC96-008785229300}" type="presParOf" srcId="{0D077742-B3A0-4DEC-95AB-34F394FF90C6}" destId="{CD35730E-26A4-4B3D-BD08-C28C60A79C92}" srcOrd="0" destOrd="0" presId="urn:microsoft.com/office/officeart/2005/8/layout/lProcess1"/>
    <dgm:cxn modelId="{3E6B0C6D-0A6A-45A4-8DF4-C43AA8981089}" type="presParOf" srcId="{0D077742-B3A0-4DEC-95AB-34F394FF90C6}" destId="{9200ED9D-D8FB-436A-A7B4-57CA24254509}" srcOrd="1" destOrd="0" presId="urn:microsoft.com/office/officeart/2005/8/layout/lProcess1"/>
    <dgm:cxn modelId="{BE43A7C9-1411-4CA6-A1FA-B58B10467FA9}" type="presParOf" srcId="{0D077742-B3A0-4DEC-95AB-34F394FF90C6}" destId="{49260113-25F2-40A1-BEE8-E893A4B86EF8}" srcOrd="2" destOrd="0" presId="urn:microsoft.com/office/officeart/2005/8/layout/lProcess1"/>
    <dgm:cxn modelId="{5D0BE2BE-2512-4E67-9DA3-25426133A5E6}" type="presParOf" srcId="{0D077742-B3A0-4DEC-95AB-34F394FF90C6}" destId="{6B4DB193-C06E-4EA8-8AD7-7343C2F59002}" srcOrd="3" destOrd="0" presId="urn:microsoft.com/office/officeart/2005/8/layout/lProcess1"/>
    <dgm:cxn modelId="{94DCE03E-9D01-4E74-966F-86E7D2BFD2A1}" type="presParOf" srcId="{0D077742-B3A0-4DEC-95AB-34F394FF90C6}" destId="{E99B79A1-E32F-415C-BF00-4AADAD7FC522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E5C433-C5DE-4F44-990E-E8B2F25222B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F15308D-BE3E-45FE-BB7B-2FA7CA8EFE53}">
      <dgm:prSet/>
      <dgm:spPr/>
      <dgm:t>
        <a:bodyPr/>
        <a:lstStyle/>
        <a:p>
          <a:r>
            <a:rPr lang="ru-RU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П.49-58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Приказа Министерства образования и науки РФ от 29 июня 2015 г. N 636 "Об утверждении Порядка проведения государственной итоговой аттестации по образовательным программам высшего образования - программам бакалавриата, программам специалитета и программам магистратуры»</a:t>
          </a:r>
        </a:p>
      </dgm:t>
    </dgm:pt>
    <dgm:pt modelId="{CE267F03-D0AF-41CA-8A38-C44A8B6C7D85}" type="parTrans" cxnId="{2D1F248F-6481-4C11-8908-9A7EFCE1EA67}">
      <dgm:prSet/>
      <dgm:spPr/>
      <dgm:t>
        <a:bodyPr/>
        <a:lstStyle/>
        <a:p>
          <a:endParaRPr lang="ru-RU"/>
        </a:p>
      </dgm:t>
    </dgm:pt>
    <dgm:pt modelId="{A1EC4DEA-69A4-4E94-880C-F115A178955C}" type="sibTrans" cxnId="{2D1F248F-6481-4C11-8908-9A7EFCE1EA67}">
      <dgm:prSet/>
      <dgm:spPr/>
      <dgm:t>
        <a:bodyPr/>
        <a:lstStyle/>
        <a:p>
          <a:endParaRPr lang="ru-RU"/>
        </a:p>
      </dgm:t>
    </dgm:pt>
    <dgm:pt modelId="{64441855-CF1D-44FF-98FD-24EABD8F73CD}" type="pres">
      <dgm:prSet presAssocID="{30E5C433-C5DE-4F44-990E-E8B2F25222B5}" presName="linearFlow" presStyleCnt="0">
        <dgm:presLayoutVars>
          <dgm:resizeHandles val="exact"/>
        </dgm:presLayoutVars>
      </dgm:prSet>
      <dgm:spPr/>
    </dgm:pt>
    <dgm:pt modelId="{8549A31F-0156-42A2-9791-8BB0DF2D1A12}" type="pres">
      <dgm:prSet presAssocID="{AF15308D-BE3E-45FE-BB7B-2FA7CA8EFE53}" presName="node" presStyleLbl="node1" presStyleIdx="0" presStyleCnt="1" custScaleX="258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1F248F-6481-4C11-8908-9A7EFCE1EA67}" srcId="{30E5C433-C5DE-4F44-990E-E8B2F25222B5}" destId="{AF15308D-BE3E-45FE-BB7B-2FA7CA8EFE53}" srcOrd="0" destOrd="0" parTransId="{CE267F03-D0AF-41CA-8A38-C44A8B6C7D85}" sibTransId="{A1EC4DEA-69A4-4E94-880C-F115A178955C}"/>
    <dgm:cxn modelId="{D7544BD4-66DC-472E-963E-ED9B2816E0C7}" type="presOf" srcId="{30E5C433-C5DE-4F44-990E-E8B2F25222B5}" destId="{64441855-CF1D-44FF-98FD-24EABD8F73CD}" srcOrd="0" destOrd="0" presId="urn:microsoft.com/office/officeart/2005/8/layout/process2"/>
    <dgm:cxn modelId="{D68C4DB8-0C91-4CCF-8DB8-3C22C4503DC4}" type="presOf" srcId="{AF15308D-BE3E-45FE-BB7B-2FA7CA8EFE53}" destId="{8549A31F-0156-42A2-9791-8BB0DF2D1A12}" srcOrd="0" destOrd="0" presId="urn:microsoft.com/office/officeart/2005/8/layout/process2"/>
    <dgm:cxn modelId="{02EF1810-6E6D-49A7-BFDA-9784E6536C3E}" type="presParOf" srcId="{64441855-CF1D-44FF-98FD-24EABD8F73CD}" destId="{8549A31F-0156-42A2-9791-8BB0DF2D1A12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E5C433-C5DE-4F44-990E-E8B2F25222B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F15308D-BE3E-45FE-BB7B-2FA7CA8EFE53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Апелляция подается </a:t>
          </a:r>
          <a:r>
            <a:rPr lang="ru-RU" b="0" i="0" dirty="0" smtClean="0">
              <a:solidFill>
                <a:srgbClr val="FF0000"/>
              </a:solidFill>
            </a:rPr>
            <a:t>лично  </a:t>
          </a:r>
          <a:r>
            <a:rPr lang="ru-RU" b="0" i="0" dirty="0" smtClean="0">
              <a:solidFill>
                <a:schemeClr val="tx1"/>
              </a:solidFill>
            </a:rPr>
            <a:t>обучающимся </a:t>
          </a:r>
          <a:endParaRPr lang="ru-RU" b="0" i="0" dirty="0" smtClean="0">
            <a:solidFill>
              <a:srgbClr val="FF0000"/>
            </a:solidFill>
          </a:endParaRPr>
        </a:p>
        <a:p>
          <a:r>
            <a:rPr lang="ru-RU" b="0" i="0" dirty="0" smtClean="0">
              <a:solidFill>
                <a:srgbClr val="FF0000"/>
              </a:solidFill>
            </a:rPr>
            <a:t>в письменной форме </a:t>
          </a:r>
        </a:p>
        <a:p>
          <a:r>
            <a:rPr lang="ru-RU" b="0" i="0" dirty="0" smtClean="0">
              <a:solidFill>
                <a:schemeClr val="tx1"/>
              </a:solidFill>
            </a:rPr>
            <a:t>в апелляционную комиссию</a:t>
          </a:r>
        </a:p>
        <a:p>
          <a:r>
            <a:rPr lang="ru-RU" b="0" i="0" dirty="0" smtClean="0">
              <a:solidFill>
                <a:schemeClr val="tx1"/>
              </a:solidFill>
            </a:rPr>
            <a:t> </a:t>
          </a:r>
          <a:r>
            <a:rPr lang="ru-RU" b="0" i="0" dirty="0" smtClean="0">
              <a:solidFill>
                <a:srgbClr val="FF0000"/>
              </a:solidFill>
            </a:rPr>
            <a:t>не позднее следующего рабочего дня </a:t>
          </a:r>
        </a:p>
        <a:p>
          <a:r>
            <a:rPr lang="ru-RU" b="0" i="0" dirty="0" smtClean="0">
              <a:solidFill>
                <a:schemeClr val="tx1"/>
              </a:solidFill>
            </a:rPr>
            <a:t>после объявления результатов государственного аттестационного </a:t>
          </a:r>
          <a:r>
            <a:rPr lang="ru-RU" b="0" i="0" dirty="0" smtClean="0">
              <a:solidFill>
                <a:schemeClr val="tx1"/>
              </a:solidFill>
            </a:rPr>
            <a:t>испытания</a:t>
          </a:r>
          <a:endParaRPr lang="ru-RU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267F03-D0AF-41CA-8A38-C44A8B6C7D85}" type="parTrans" cxnId="{2D1F248F-6481-4C11-8908-9A7EFCE1EA67}">
      <dgm:prSet/>
      <dgm:spPr/>
      <dgm:t>
        <a:bodyPr/>
        <a:lstStyle/>
        <a:p>
          <a:endParaRPr lang="ru-RU"/>
        </a:p>
      </dgm:t>
    </dgm:pt>
    <dgm:pt modelId="{A1EC4DEA-69A4-4E94-880C-F115A178955C}" type="sibTrans" cxnId="{2D1F248F-6481-4C11-8908-9A7EFCE1EA67}">
      <dgm:prSet/>
      <dgm:spPr/>
      <dgm:t>
        <a:bodyPr/>
        <a:lstStyle/>
        <a:p>
          <a:endParaRPr lang="ru-RU"/>
        </a:p>
      </dgm:t>
    </dgm:pt>
    <dgm:pt modelId="{64441855-CF1D-44FF-98FD-24EABD8F73CD}" type="pres">
      <dgm:prSet presAssocID="{30E5C433-C5DE-4F44-990E-E8B2F25222B5}" presName="linearFlow" presStyleCnt="0">
        <dgm:presLayoutVars>
          <dgm:resizeHandles val="exact"/>
        </dgm:presLayoutVars>
      </dgm:prSet>
      <dgm:spPr/>
    </dgm:pt>
    <dgm:pt modelId="{8549A31F-0156-42A2-9791-8BB0DF2D1A12}" type="pres">
      <dgm:prSet presAssocID="{AF15308D-BE3E-45FE-BB7B-2FA7CA8EFE53}" presName="node" presStyleLbl="node1" presStyleIdx="0" presStyleCnt="1" custScaleX="139897" custLinFactNeighborX="-5968" custLinFactNeighborY="-4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1F248F-6481-4C11-8908-9A7EFCE1EA67}" srcId="{30E5C433-C5DE-4F44-990E-E8B2F25222B5}" destId="{AF15308D-BE3E-45FE-BB7B-2FA7CA8EFE53}" srcOrd="0" destOrd="0" parTransId="{CE267F03-D0AF-41CA-8A38-C44A8B6C7D85}" sibTransId="{A1EC4DEA-69A4-4E94-880C-F115A178955C}"/>
    <dgm:cxn modelId="{D7544BD4-66DC-472E-963E-ED9B2816E0C7}" type="presOf" srcId="{30E5C433-C5DE-4F44-990E-E8B2F25222B5}" destId="{64441855-CF1D-44FF-98FD-24EABD8F73CD}" srcOrd="0" destOrd="0" presId="urn:microsoft.com/office/officeart/2005/8/layout/process2"/>
    <dgm:cxn modelId="{D68C4DB8-0C91-4CCF-8DB8-3C22C4503DC4}" type="presOf" srcId="{AF15308D-BE3E-45FE-BB7B-2FA7CA8EFE53}" destId="{8549A31F-0156-42A2-9791-8BB0DF2D1A12}" srcOrd="0" destOrd="0" presId="urn:microsoft.com/office/officeart/2005/8/layout/process2"/>
    <dgm:cxn modelId="{02EF1810-6E6D-49A7-BFDA-9784E6536C3E}" type="presParOf" srcId="{64441855-CF1D-44FF-98FD-24EABD8F73CD}" destId="{8549A31F-0156-42A2-9791-8BB0DF2D1A12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543D5-6D10-4777-BB99-6701E3E942DF}">
      <dsp:nvSpPr>
        <dsp:cNvPr id="0" name=""/>
        <dsp:cNvSpPr/>
      </dsp:nvSpPr>
      <dsp:spPr>
        <a:xfrm>
          <a:off x="0" y="257317"/>
          <a:ext cx="3170930" cy="698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 защите ВКР</a:t>
          </a:r>
          <a:endParaRPr lang="ru-RU" sz="1900" kern="1200" dirty="0"/>
        </a:p>
      </dsp:txBody>
      <dsp:txXfrm>
        <a:off x="20468" y="277785"/>
        <a:ext cx="3129994" cy="657907"/>
      </dsp:txXfrm>
    </dsp:sp>
    <dsp:sp modelId="{430E0BC8-47FC-48C5-BEE8-A4F15DA7A199}">
      <dsp:nvSpPr>
        <dsp:cNvPr id="0" name=""/>
        <dsp:cNvSpPr/>
      </dsp:nvSpPr>
      <dsp:spPr>
        <a:xfrm rot="5511702">
          <a:off x="1495269" y="1042989"/>
          <a:ext cx="148055" cy="12229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8248C-29F0-4ACD-9AEE-7377BD0535BC}">
      <dsp:nvSpPr>
        <dsp:cNvPr id="0" name=""/>
        <dsp:cNvSpPr/>
      </dsp:nvSpPr>
      <dsp:spPr>
        <a:xfrm>
          <a:off x="0" y="1252115"/>
          <a:ext cx="3074350" cy="16805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Обучающийся имеет право подать в апелляционную комиссию письменную апелляцию </a:t>
          </a:r>
          <a:r>
            <a:rPr lang="ru-RU" sz="1600" kern="1200" dirty="0" smtClean="0">
              <a:solidFill>
                <a:srgbClr val="FF0000"/>
              </a:solidFill>
            </a:rPr>
            <a:t>о нарушении</a:t>
          </a:r>
          <a:r>
            <a:rPr lang="ru-RU" sz="1600" kern="1200" dirty="0" smtClean="0"/>
            <a:t>, по его мнению, установленной </a:t>
          </a:r>
          <a:r>
            <a:rPr lang="ru-RU" sz="1600" kern="1200" dirty="0" smtClean="0">
              <a:solidFill>
                <a:srgbClr val="FF0000"/>
              </a:solidFill>
            </a:rPr>
            <a:t>процедуры защиты ВКР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49221" y="1301336"/>
        <a:ext cx="2975908" cy="1582101"/>
      </dsp:txXfrm>
    </dsp:sp>
    <dsp:sp modelId="{15A45E8F-0361-4217-A2FE-5F0AB2356B64}">
      <dsp:nvSpPr>
        <dsp:cNvPr id="0" name=""/>
        <dsp:cNvSpPr/>
      </dsp:nvSpPr>
      <dsp:spPr>
        <a:xfrm rot="5471423">
          <a:off x="1448787" y="3000870"/>
          <a:ext cx="136478" cy="12229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60A40-E022-4DFF-B838-979F87E9CE12}">
      <dsp:nvSpPr>
        <dsp:cNvPr id="0" name=""/>
        <dsp:cNvSpPr/>
      </dsp:nvSpPr>
      <dsp:spPr>
        <a:xfrm>
          <a:off x="0" y="3191379"/>
          <a:ext cx="3003935" cy="11907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Не подается апелляция </a:t>
          </a:r>
          <a:r>
            <a:rPr lang="ru-RU" sz="1600" kern="1200" dirty="0" smtClean="0"/>
            <a:t>на результат (оценку) защиты ВКР</a:t>
          </a:r>
          <a:endParaRPr lang="ru-RU" sz="1600" kern="1200" dirty="0"/>
        </a:p>
      </dsp:txBody>
      <dsp:txXfrm>
        <a:off x="34877" y="3226256"/>
        <a:ext cx="2934181" cy="1121025"/>
      </dsp:txXfrm>
    </dsp:sp>
    <dsp:sp modelId="{CD35730E-26A4-4B3D-BD08-C28C60A79C92}">
      <dsp:nvSpPr>
        <dsp:cNvPr id="0" name=""/>
        <dsp:cNvSpPr/>
      </dsp:nvSpPr>
      <dsp:spPr>
        <a:xfrm>
          <a:off x="3607759" y="297526"/>
          <a:ext cx="2933995" cy="698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При сдаче </a:t>
          </a:r>
          <a:r>
            <a:rPr lang="ru-RU" sz="1900" kern="1200" dirty="0" smtClean="0"/>
            <a:t>государственного </a:t>
          </a:r>
          <a:r>
            <a:rPr lang="ru-RU" sz="1900" kern="1200" dirty="0" smtClean="0"/>
            <a:t>экзамена</a:t>
          </a:r>
          <a:endParaRPr lang="ru-RU" sz="1900" kern="1200" dirty="0"/>
        </a:p>
      </dsp:txBody>
      <dsp:txXfrm>
        <a:off x="3628227" y="317994"/>
        <a:ext cx="2893059" cy="657907"/>
      </dsp:txXfrm>
    </dsp:sp>
    <dsp:sp modelId="{9200ED9D-D8FB-436A-A7B4-57CA24254509}">
      <dsp:nvSpPr>
        <dsp:cNvPr id="0" name=""/>
        <dsp:cNvSpPr/>
      </dsp:nvSpPr>
      <dsp:spPr>
        <a:xfrm rot="5400000">
          <a:off x="5013608" y="1057518"/>
          <a:ext cx="122297" cy="12229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60113-25F2-40A1-BEE8-E893A4B86EF8}">
      <dsp:nvSpPr>
        <dsp:cNvPr id="0" name=""/>
        <dsp:cNvSpPr/>
      </dsp:nvSpPr>
      <dsp:spPr>
        <a:xfrm>
          <a:off x="3564025" y="1240964"/>
          <a:ext cx="3021462" cy="177411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Обучающийся имеет право подать в апелляционную комиссию письменную апелляцию о нарушении, по его мнению, установленной </a:t>
          </a:r>
          <a:r>
            <a:rPr lang="ru-RU" sz="1400" kern="1200" dirty="0" smtClean="0">
              <a:solidFill>
                <a:srgbClr val="FF0000"/>
              </a:solidFill>
            </a:rPr>
            <a:t>процедуры проведения государственного экзамена</a:t>
          </a:r>
          <a:endParaRPr lang="ru-RU" sz="1400" kern="1200" dirty="0">
            <a:solidFill>
              <a:srgbClr val="FF0000"/>
            </a:solidFill>
          </a:endParaRPr>
        </a:p>
      </dsp:txBody>
      <dsp:txXfrm>
        <a:off x="3615987" y="1292926"/>
        <a:ext cx="2917538" cy="1670187"/>
      </dsp:txXfrm>
    </dsp:sp>
    <dsp:sp modelId="{6B4DB193-C06E-4EA8-8AD7-7343C2F59002}">
      <dsp:nvSpPr>
        <dsp:cNvPr id="0" name=""/>
        <dsp:cNvSpPr/>
      </dsp:nvSpPr>
      <dsp:spPr>
        <a:xfrm rot="5400000">
          <a:off x="5013608" y="3076224"/>
          <a:ext cx="122297" cy="122297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B79A1-E32F-415C-BF00-4AADAD7FC522}">
      <dsp:nvSpPr>
        <dsp:cNvPr id="0" name=""/>
        <dsp:cNvSpPr/>
      </dsp:nvSpPr>
      <dsp:spPr>
        <a:xfrm>
          <a:off x="3603678" y="3259670"/>
          <a:ext cx="2942157" cy="10534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/>
            <a:t>Обучающийся имеет право подать в апелляционную комиссию письменную апелляцию о </a:t>
          </a:r>
          <a:r>
            <a:rPr lang="ru-RU" sz="1400" kern="1200" dirty="0" smtClean="0">
              <a:solidFill>
                <a:srgbClr val="FF0000"/>
              </a:solidFill>
            </a:rPr>
            <a:t>несогласии с</a:t>
          </a:r>
          <a:r>
            <a:rPr lang="ru-RU" sz="1400" kern="1200" dirty="0" smtClean="0"/>
            <a:t> </a:t>
          </a:r>
          <a:r>
            <a:rPr lang="ru-RU" sz="1400" kern="1200" dirty="0" smtClean="0">
              <a:solidFill>
                <a:srgbClr val="FF0000"/>
              </a:solidFill>
            </a:rPr>
            <a:t>результатами</a:t>
          </a:r>
          <a:r>
            <a:rPr lang="ru-RU" sz="1400" kern="1200" dirty="0" smtClean="0"/>
            <a:t> государственного экзамена</a:t>
          </a:r>
          <a:endParaRPr lang="ru-RU" sz="1400" kern="1200" dirty="0"/>
        </a:p>
      </dsp:txBody>
      <dsp:txXfrm>
        <a:off x="3634534" y="3290526"/>
        <a:ext cx="2880445" cy="991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9A31F-0156-42A2-9791-8BB0DF2D1A12}">
      <dsp:nvSpPr>
        <dsp:cNvPr id="0" name=""/>
        <dsp:cNvSpPr/>
      </dsp:nvSpPr>
      <dsp:spPr>
        <a:xfrm>
          <a:off x="825973" y="0"/>
          <a:ext cx="9791369" cy="9483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П.49-58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Приказа Министерства образования и науки РФ от 29 июня 2015 г. N 636 "Об утверждении Порядка проведения государственной итоговой аттестации по образовательным программам высшего образования - программам бакалавриата, программам специалитета и программам магистратуры»</a:t>
          </a:r>
        </a:p>
      </dsp:txBody>
      <dsp:txXfrm>
        <a:off x="853748" y="27775"/>
        <a:ext cx="9735819" cy="8927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9A31F-0156-42A2-9791-8BB0DF2D1A12}">
      <dsp:nvSpPr>
        <dsp:cNvPr id="0" name=""/>
        <dsp:cNvSpPr/>
      </dsp:nvSpPr>
      <dsp:spPr>
        <a:xfrm>
          <a:off x="0" y="0"/>
          <a:ext cx="1873189" cy="427486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tx1"/>
              </a:solidFill>
            </a:rPr>
            <a:t>Апелляция подается </a:t>
          </a:r>
          <a:r>
            <a:rPr lang="ru-RU" sz="1600" b="0" i="0" kern="1200" dirty="0" smtClean="0">
              <a:solidFill>
                <a:srgbClr val="FF0000"/>
              </a:solidFill>
            </a:rPr>
            <a:t>лично  </a:t>
          </a:r>
          <a:r>
            <a:rPr lang="ru-RU" sz="1600" b="0" i="0" kern="1200" dirty="0" smtClean="0">
              <a:solidFill>
                <a:schemeClr val="tx1"/>
              </a:solidFill>
            </a:rPr>
            <a:t>обучающимся </a:t>
          </a:r>
          <a:endParaRPr lang="ru-RU" sz="1600" b="0" i="0" kern="1200" dirty="0" smtClean="0">
            <a:solidFill>
              <a:srgbClr val="FF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rgbClr val="FF0000"/>
              </a:solidFill>
            </a:rPr>
            <a:t>в письменной форме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tx1"/>
              </a:solidFill>
            </a:rPr>
            <a:t>в апелляционную комиссию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tx1"/>
              </a:solidFill>
            </a:rPr>
            <a:t> </a:t>
          </a:r>
          <a:r>
            <a:rPr lang="ru-RU" sz="1600" b="0" i="0" kern="1200" dirty="0" smtClean="0">
              <a:solidFill>
                <a:srgbClr val="FF0000"/>
              </a:solidFill>
            </a:rPr>
            <a:t>не позднее следующего рабочего дня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tx1"/>
              </a:solidFill>
            </a:rPr>
            <a:t>после объявления результатов государственного аттестационного </a:t>
          </a:r>
          <a:r>
            <a:rPr lang="ru-RU" sz="1600" b="0" i="0" kern="1200" dirty="0" smtClean="0">
              <a:solidFill>
                <a:schemeClr val="tx1"/>
              </a:solidFill>
            </a:rPr>
            <a:t>испытания</a:t>
          </a:r>
          <a:endParaRPr lang="ru-RU" sz="16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864" y="54864"/>
        <a:ext cx="1763461" cy="4165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2943D-D3D3-4D0E-B631-2D47E8F3F106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FA1BE-15EC-4998-BE11-DACB03E3C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63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2515B-ECD9-49B4-AE2C-29B355F4E01D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EAEB2-6DE8-492F-AF40-D81D5F348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1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11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9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28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04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9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6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6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8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4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92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7F92-5D2B-4477-8EAA-43444EBB014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BE4B-D556-48F8-B7D2-620C84793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1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77" y="152062"/>
            <a:ext cx="11140736" cy="3184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Апелляция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59936240"/>
              </p:ext>
            </p:extLst>
          </p:nvPr>
        </p:nvGraphicFramePr>
        <p:xfrm>
          <a:off x="408365" y="1639858"/>
          <a:ext cx="6587231" cy="4654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3863968"/>
              </p:ext>
            </p:extLst>
          </p:nvPr>
        </p:nvGraphicFramePr>
        <p:xfrm>
          <a:off x="275206" y="470518"/>
          <a:ext cx="11443317" cy="948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64164543"/>
              </p:ext>
            </p:extLst>
          </p:nvPr>
        </p:nvGraphicFramePr>
        <p:xfrm>
          <a:off x="7075502" y="1713385"/>
          <a:ext cx="1873189" cy="427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9096249" y="1793289"/>
            <a:ext cx="2906362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/>
              <a:t>Апелляция </a:t>
            </a:r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не </a:t>
            </a:r>
            <a:r>
              <a:rPr lang="ru-RU" sz="1400" dirty="0">
                <a:solidFill>
                  <a:srgbClr val="FF0000"/>
                </a:solidFill>
              </a:rPr>
              <a:t>позднее 2 рабочих </a:t>
            </a:r>
            <a:r>
              <a:rPr lang="ru-RU" sz="1400" dirty="0"/>
              <a:t>дней со дня ее подачи рассматривается на заседании апелляционной комиссии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096249" y="3169328"/>
            <a:ext cx="2906361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r>
              <a:rPr lang="ru-RU" sz="1400" smtClean="0"/>
              <a:t>Решение </a:t>
            </a:r>
            <a:r>
              <a:rPr lang="ru-RU" sz="1400" dirty="0"/>
              <a:t>апелляционной комиссии доводится до сведения обучающегося, подавшего апелляцию, в </a:t>
            </a:r>
            <a:r>
              <a:rPr lang="ru-RU" sz="1400" dirty="0">
                <a:solidFill>
                  <a:srgbClr val="FF0000"/>
                </a:solidFill>
              </a:rPr>
              <a:t>течение 3 рабочих дней </a:t>
            </a:r>
            <a:r>
              <a:rPr lang="ru-RU" sz="1400" dirty="0"/>
              <a:t>со дня заседания апелляционной </a:t>
            </a:r>
            <a:r>
              <a:rPr lang="ru-RU" sz="1400" dirty="0" smtClean="0"/>
              <a:t>комиссии (под роспись)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63642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174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Апелляция </vt:lpstr>
    </vt:vector>
  </TitlesOfParts>
  <Company>УрГЭУ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Морозова Александра Сергеевна</dc:creator>
  <cp:lastModifiedBy>Баянкина Елена Юрьевна</cp:lastModifiedBy>
  <cp:revision>425</cp:revision>
  <cp:lastPrinted>2023-02-27T08:49:45Z</cp:lastPrinted>
  <dcterms:created xsi:type="dcterms:W3CDTF">2019-02-13T11:07:15Z</dcterms:created>
  <dcterms:modified xsi:type="dcterms:W3CDTF">2023-03-01T04:31:19Z</dcterms:modified>
</cp:coreProperties>
</file>